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6" r:id="rId4"/>
    <p:sldMasterId id="2147483684" r:id="rId5"/>
    <p:sldMasterId id="2147483701" r:id="rId6"/>
    <p:sldMasterId id="214748371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6858000" cx="12192000"/>
  <p:notesSz cx="6858000" cy="9144000"/>
  <p:embeddedFontLst>
    <p:embeddedFont>
      <p:font typeface="Basic"/>
      <p:regular r:id="rId23"/>
    </p:embeddedFont>
    <p:embeddedFont>
      <p:font typeface="Overlock"/>
      <p:regular r:id="rId24"/>
      <p:bold r:id="rId25"/>
      <p:italic r:id="rId26"/>
      <p:boldItalic r:id="rId27"/>
    </p:embeddedFont>
    <p:embeddedFont>
      <p:font typeface="Garamond"/>
      <p:regular r:id="rId28"/>
      <p:bold r:id="rId29"/>
      <p:italic r:id="rId30"/>
      <p:boldItalic r:id="rId31"/>
    </p:embeddedFont>
    <p:embeddedFont>
      <p:font typeface="Century Schoolbook"/>
      <p:regular r:id="rId32"/>
      <p:bold r:id="rId33"/>
      <p:italic r:id="rId34"/>
      <p:boldItalic r:id="rId35"/>
    </p:embeddedFont>
    <p:embeddedFont>
      <p:font typeface="Arial Black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geePmXBuM2p+KLSJ9mJrVHICD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Overlock-regular.fntdata"/><Relationship Id="rId23" Type="http://schemas.openxmlformats.org/officeDocument/2006/relationships/font" Target="fonts/Basic-regular.fntdata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font" Target="fonts/Overlock-italic.fntdata"/><Relationship Id="rId25" Type="http://schemas.openxmlformats.org/officeDocument/2006/relationships/font" Target="fonts/Overlock-bold.fntdata"/><Relationship Id="rId28" Type="http://schemas.openxmlformats.org/officeDocument/2006/relationships/font" Target="fonts/Garamond-regular.fntdata"/><Relationship Id="rId27" Type="http://schemas.openxmlformats.org/officeDocument/2006/relationships/font" Target="fonts/Overlock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Garamond-bold.fntdata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font" Target="fonts/Garamond-boldItalic.fntdata"/><Relationship Id="rId30" Type="http://schemas.openxmlformats.org/officeDocument/2006/relationships/font" Target="fonts/Garamond-italic.fntdata"/><Relationship Id="rId11" Type="http://schemas.openxmlformats.org/officeDocument/2006/relationships/slide" Target="slides/slide3.xml"/><Relationship Id="rId33" Type="http://schemas.openxmlformats.org/officeDocument/2006/relationships/font" Target="fonts/CenturySchoolbook-bold.fntdata"/><Relationship Id="rId10" Type="http://schemas.openxmlformats.org/officeDocument/2006/relationships/slide" Target="slides/slide2.xml"/><Relationship Id="rId32" Type="http://schemas.openxmlformats.org/officeDocument/2006/relationships/font" Target="fonts/CenturySchoolbook-regular.fntdata"/><Relationship Id="rId13" Type="http://schemas.openxmlformats.org/officeDocument/2006/relationships/slide" Target="slides/slide5.xml"/><Relationship Id="rId35" Type="http://schemas.openxmlformats.org/officeDocument/2006/relationships/font" Target="fonts/CenturySchoolbook-boldItalic.fntdata"/><Relationship Id="rId12" Type="http://schemas.openxmlformats.org/officeDocument/2006/relationships/slide" Target="slides/slide4.xml"/><Relationship Id="rId34" Type="http://schemas.openxmlformats.org/officeDocument/2006/relationships/font" Target="fonts/CenturySchoolbook-italic.fntdata"/><Relationship Id="rId15" Type="http://schemas.openxmlformats.org/officeDocument/2006/relationships/slide" Target="slides/slide7.xml"/><Relationship Id="rId37" Type="http://customschemas.google.com/relationships/presentationmetadata" Target="metadata"/><Relationship Id="rId14" Type="http://schemas.openxmlformats.org/officeDocument/2006/relationships/slide" Target="slides/slide6.xml"/><Relationship Id="rId36" Type="http://schemas.openxmlformats.org/officeDocument/2006/relationships/font" Target="fonts/ArialBlack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17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descr="HD-PanelTitleR1.png" id="18" name="Google Shape;18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17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Title-UniformTrim.png" id="20" name="Google Shape;20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21" name="Google Shape;2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17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17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5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" name="Google Shape;88;p35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9" name="Google Shape;89;p3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6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3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" name="Google Shape;98;p36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7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02" name="Google Shape;102;p37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3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37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07" name="Google Shape;107;p37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08" name="Google Shape;108;p37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8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3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9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9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39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39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23" name="Google Shape;123;p39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4" name="Google Shape;124;p39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0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0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40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4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40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41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2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2"/>
          <p:cNvSpPr txBox="1"/>
          <p:nvPr>
            <p:ph idx="1" type="body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43" name="Google Shape;143;p4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" name="Google Shape;146;p42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27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2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8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8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5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5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5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9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9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5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5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0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0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60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6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6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6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1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61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5" name="Google Shape;185;p61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61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7" name="Google Shape;187;p61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6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6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6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6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6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6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3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63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63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0" name="Google Shape;200;p6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6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6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4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64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206" name="Google Shape;206;p64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7" name="Google Shape;207;p6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6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6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5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65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213" name="Google Shape;213;p65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4" name="Google Shape;214;p6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6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6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66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0" name="Google Shape;220;p6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6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67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6" name="Google Shape;226;p67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7" name="Google Shape;227;p6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6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6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67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231" name="Google Shape;231;p67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-US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2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8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68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5" name="Google Shape;235;p6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6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6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9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69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69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2" name="Google Shape;242;p69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3" name="Google Shape;243;p69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4" name="Google Shape;244;p69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5" name="Google Shape;245;p69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6" name="Google Shape;246;p6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6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0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70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2" name="Google Shape;252;p70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253" name="Google Shape;253;p70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54" name="Google Shape;254;p70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5" name="Google Shape;255;p70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256" name="Google Shape;256;p70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57" name="Google Shape;257;p70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8" name="Google Shape;258;p70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259" name="Google Shape;259;p70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60" name="Google Shape;260;p7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7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7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71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7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7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7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2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72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7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7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7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95" name="Google Shape;295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0" name="Google Shape;300;p4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4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2" name="Google Shape;302;p4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03" name="Google Shape;303;p4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04" name="Google Shape;304;p4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6" name="Google Shape;306;p4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07" name="Google Shape;307;p4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08" name="Google Shape;308;p4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43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3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2" name="Google Shape;312;p4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25" name="Google Shape;325;p4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31" name="Google Shape;331;p4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32" name="Google Shape;332;p4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33" name="Google Shape;333;p4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34" name="Google Shape;334;p4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2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2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4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350" name="Google Shape;350;p4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57" name="Google Shape;357;p5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3" name="Google Shape;363;p5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69" name="Google Shape;369;p5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0" name="Google Shape;370;p5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5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74" name="Google Shape;374;p5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8" name="Google Shape;378;p5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5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84" name="Google Shape;384;p5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5" name="Google Shape;385;p5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5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5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5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89" name="Google Shape;389;p5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5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93" name="Google Shape;393;p5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4" name="Google Shape;394;p5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6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0" name="Google Shape;400;p5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3" name="Google Shape;53;p30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3" type="body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5" name="Google Shape;55;p30"/>
          <p:cNvSpPr txBox="1"/>
          <p:nvPr>
            <p:ph idx="4" type="body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30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5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6" name="Google Shape;406;p5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5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5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2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2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89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descr="HD-PanelTitleR1.png" id="426" name="Google Shape;426;p8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p89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Title-UniformTrim.png" id="428" name="Google Shape;428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429" name="Google Shape;429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89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89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2" name="Google Shape;432;p89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89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89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5" name="Google Shape;435;p89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90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9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90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40" name="Google Shape;440;p9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9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9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1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91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6" name="Google Shape;446;p9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9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9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9" name="Google Shape;449;p91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92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9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92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54" name="Google Shape;454;p92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55" name="Google Shape;455;p9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9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9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93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461" name="Google Shape;461;p93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62" name="Google Shape;462;p93"/>
          <p:cNvSpPr txBox="1"/>
          <p:nvPr>
            <p:ph idx="3" type="body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463" name="Google Shape;463;p93"/>
          <p:cNvSpPr txBox="1"/>
          <p:nvPr>
            <p:ph idx="4" type="body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64" name="Google Shape;464;p9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9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9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9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9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9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9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3" name="Google Shape;473;p9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5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95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77" name="Google Shape;477;p95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478" name="Google Shape;478;p9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9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9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95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96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96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5" name="Google Shape;485;p96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486" name="Google Shape;486;p9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9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9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31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7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97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2" name="Google Shape;492;p97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493" name="Google Shape;493;p9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9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9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8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98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9" name="Google Shape;499;p9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9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9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2" name="Google Shape;502;p98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9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99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06" name="Google Shape;506;p99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7" name="Google Shape;507;p9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9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9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p99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511" name="Google Shape;511;p99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512" name="Google Shape;512;p99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0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100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6" name="Google Shape;516;p10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10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10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01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101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2" name="Google Shape;522;p101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3" name="Google Shape;523;p10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10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10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p10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527" name="Google Shape;527;p101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528" name="Google Shape;528;p101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2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102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2" name="Google Shape;532;p102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3" name="Google Shape;533;p10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10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10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6" name="Google Shape;536;p102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03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40" name="Google Shape;540;p10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0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0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3" name="Google Shape;543;p10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04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104"/>
          <p:cNvSpPr txBox="1"/>
          <p:nvPr>
            <p:ph idx="1" type="body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47" name="Google Shape;547;p10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0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10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0" name="Google Shape;550;p104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601" name="Google Shape;601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05" name="Google Shape;605;p7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73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07" name="Google Shape;607;p7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3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3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3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3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3" name="Google Shape;613;p73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4" name="Google Shape;614;p73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3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6" name="Google Shape;616;p73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7" name="Google Shape;617;p73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3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3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0" name="Google Shape;620;p73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3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2" name="Google Shape;622;p73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3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3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5" name="Google Shape;625;p73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8" name="Google Shape;628;p73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3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0" name="Google Shape;630;p73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2" name="Google Shape;632;p73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3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4" name="Google Shape;634;p73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73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73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8" name="Google Shape;638;p73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9" name="Google Shape;639;p73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3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1" name="Google Shape;641;p73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2" name="Google Shape;642;p73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3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4" name="Google Shape;644;p73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3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6" name="Google Shape;646;p73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3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9" name="Google Shape;649;p73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3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1" name="Google Shape;651;p73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3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73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4" name="Google Shape;654;p73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5" name="Google Shape;655;p73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3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3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8" name="Google Shape;658;p73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3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0" name="Google Shape;660;p73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73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73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663" name="Google Shape;663;p73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73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73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74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9" name="Google Shape;669;p7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7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7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75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675" name="Google Shape;675;p75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676" name="Google Shape;676;p7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7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7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6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76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682" name="Google Shape;682;p76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683" name="Google Shape;683;p76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684" name="Google Shape;684;p76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685" name="Google Shape;685;p7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7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7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7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7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7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7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7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9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79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700" name="Google Shape;700;p79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701" name="Google Shape;701;p7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7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7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0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8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707" name="Google Shape;707;p80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708" name="Google Shape;708;p8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8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8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1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81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714" name="Google Shape;714;p81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715" name="Google Shape;715;p8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8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8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2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82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721" name="Google Shape;721;p8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8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8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3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8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727" name="Google Shape;727;p83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728" name="Google Shape;728;p8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8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8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1" name="Google Shape;731;p83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732" name="Google Shape;732;p8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en-US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74" name="Google Shape;74;p3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7" name="Google Shape;77;p33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4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84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736" name="Google Shape;736;p8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8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8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8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742" name="Google Shape;742;p8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743" name="Google Shape;743;p8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744" name="Google Shape;744;p8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745" name="Google Shape;745;p8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746" name="Google Shape;746;p8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747" name="Google Shape;747;p8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8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8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6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8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753" name="Google Shape;753;p86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754" name="Google Shape;754;p86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755" name="Google Shape;755;p86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756" name="Google Shape;756;p86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757" name="Google Shape;757;p86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758" name="Google Shape;758;p86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759" name="Google Shape;759;p86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760" name="Google Shape;760;p86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761" name="Google Shape;761;p8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8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8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87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767" name="Google Shape;767;p8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8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8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8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88"/>
          <p:cNvSpPr txBox="1"/>
          <p:nvPr>
            <p:ph idx="1" type="body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773" name="Google Shape;773;p8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8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8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" name="Google Shape;81;p34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2" name="Google Shape;82;p3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6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21" Type="http://schemas.openxmlformats.org/officeDocument/2006/relationships/theme" Target="../theme/theme5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6.xml"/><Relationship Id="rId6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" Type="http://schemas.openxmlformats.org/officeDocument/2006/relationships/image" Target="../media/image15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84.xml"/><Relationship Id="rId6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7" name="Google Shape;7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1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9" name="Google Shape;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0" name="Google Shape;1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7" name="Google Shape;277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9" name="Google Shape;279;p2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80" name="Google Shape;280;p2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1" name="Google Shape;281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83" name="Google Shape;283;p2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284" name="Google Shape;284;p2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85" name="Google Shape;285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8" name="Google Shape;288;p2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89" name="Google Shape;289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0" name="Google Shape;290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1" name="Google Shape;291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2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411" name="Google Shape;411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22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413" name="Google Shape;41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414" name="Google Shape;414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2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6" name="Google Shape;416;p2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17" name="Google Shape;417;p2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18" name="Google Shape;418;p2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19" name="Google Shape;419;p2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52" name="Google Shape;552;p2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24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554" name="Google Shape;554;p2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555" name="Google Shape;555;p24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59" name="Google Shape;559;p2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61" name="Google Shape;561;p2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62" name="Google Shape;562;p2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65" name="Google Shape;565;p2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66" name="Google Shape;566;p2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567" name="Google Shape;567;p2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68" name="Google Shape;568;p2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69" name="Google Shape;569;p2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70" name="Google Shape;570;p2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73" name="Google Shape;573;p2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75" name="Google Shape;575;p2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77" name="Google Shape;577;p2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78" name="Google Shape;578;p2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81" name="Google Shape;581;p2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24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583" name="Google Shape;583;p2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84" name="Google Shape;584;p2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87" name="Google Shape;587;p2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89" name="Google Shape;589;p2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591" name="Google Shape;591;p2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4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3" name="Google Shape;593;p2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4" name="Google Shape;594;p2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95" name="Google Shape;595;p2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96" name="Google Shape;596;p2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97" name="Google Shape;597;p2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</p:sldLayoutIdLst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"/>
          <p:cNvSpPr txBox="1"/>
          <p:nvPr/>
        </p:nvSpPr>
        <p:spPr>
          <a:xfrm>
            <a:off x="2343956" y="1828801"/>
            <a:ext cx="753414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262626"/>
                </a:solidFill>
                <a:latin typeface="Algerian"/>
                <a:ea typeface="Algerian"/>
                <a:cs typeface="Algerian"/>
                <a:sym typeface="Algerian"/>
              </a:rPr>
              <a:t>SIGNIFICANCE OF NANOTECHNOLOGY IN</a:t>
            </a:r>
            <a:br>
              <a:rPr b="1" i="0" lang="en-US" sz="5400" u="none" cap="none" strike="noStrike">
                <a:solidFill>
                  <a:srgbClr val="262626"/>
                </a:solidFill>
                <a:latin typeface="Algerian"/>
                <a:ea typeface="Algerian"/>
                <a:cs typeface="Algerian"/>
                <a:sym typeface="Algerian"/>
              </a:rPr>
            </a:br>
            <a:r>
              <a:rPr b="1" i="0" lang="en-US" sz="5400" u="none" cap="none" strike="noStrike">
                <a:solidFill>
                  <a:srgbClr val="262626"/>
                </a:solidFill>
                <a:latin typeface="Algerian"/>
                <a:ea typeface="Algerian"/>
                <a:cs typeface="Algerian"/>
                <a:sym typeface="Algerian"/>
              </a:rPr>
              <a:t>CONSTRUCTION ENGINEERING</a:t>
            </a:r>
            <a:endParaRPr b="1" i="0" sz="24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"/>
          <p:cNvSpPr txBox="1"/>
          <p:nvPr/>
        </p:nvSpPr>
        <p:spPr>
          <a:xfrm>
            <a:off x="1075385" y="0"/>
            <a:ext cx="962051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Future Projection of nanotechnology in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Construction:</a:t>
            </a:r>
            <a:endParaRPr sz="32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850" name="Google Shape;850;p10"/>
          <p:cNvSpPr txBox="1"/>
          <p:nvPr/>
        </p:nvSpPr>
        <p:spPr>
          <a:xfrm>
            <a:off x="972354" y="1375171"/>
            <a:ext cx="915687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lt1"/>
                </a:solidFill>
                <a:latin typeface="Basic"/>
                <a:ea typeface="Basic"/>
                <a:cs typeface="Basic"/>
                <a:sym typeface="Basic"/>
              </a:rPr>
              <a:t>There is a substantial money flowing into Nano-related research from multinational corporations and venture capital investments</a:t>
            </a:r>
            <a:endParaRPr b="1" sz="2400">
              <a:solidFill>
                <a:schemeClr val="lt1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851" name="Google Shape;851;p10"/>
          <p:cNvSpPr txBox="1"/>
          <p:nvPr/>
        </p:nvSpPr>
        <p:spPr>
          <a:xfrm>
            <a:off x="972354" y="2612977"/>
            <a:ext cx="94144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lt1"/>
                </a:solidFill>
                <a:latin typeface="Basic"/>
                <a:ea typeface="Basic"/>
                <a:cs typeface="Basic"/>
                <a:sym typeface="Basic"/>
              </a:rPr>
              <a:t>Many of the world’s largest companies such as Boeing,  Hitachi, etc. have all had significant Nano-related research projects going on, or launched their own nanotech initiatives.</a:t>
            </a:r>
            <a:endParaRPr b="1" sz="2400">
              <a:solidFill>
                <a:schemeClr val="lt1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pic>
        <p:nvPicPr>
          <p:cNvPr id="852" name="Google Shape;852;p10"/>
          <p:cNvPicPr preferRelativeResize="0"/>
          <p:nvPr/>
        </p:nvPicPr>
        <p:blipFill rotWithShape="1">
          <a:blip r:embed="rId3">
            <a:alphaModFix/>
          </a:blip>
          <a:srcRect b="8292" l="17504" r="20189" t="59245"/>
          <a:stretch/>
        </p:blipFill>
        <p:spPr>
          <a:xfrm>
            <a:off x="1841679" y="3850783"/>
            <a:ext cx="6815498" cy="266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11"/>
          <p:cNvGrpSpPr/>
          <p:nvPr/>
        </p:nvGrpSpPr>
        <p:grpSpPr>
          <a:xfrm>
            <a:off x="1416676" y="193493"/>
            <a:ext cx="9762185" cy="707264"/>
            <a:chOff x="0" y="310"/>
            <a:chExt cx="9762185" cy="707264"/>
          </a:xfrm>
        </p:grpSpPr>
        <p:sp>
          <p:nvSpPr>
            <p:cNvPr id="858" name="Google Shape;858;p11"/>
            <p:cNvSpPr/>
            <p:nvPr/>
          </p:nvSpPr>
          <p:spPr>
            <a:xfrm>
              <a:off x="0" y="310"/>
              <a:ext cx="9762185" cy="707264"/>
            </a:xfrm>
            <a:prstGeom prst="roundRect">
              <a:avLst>
                <a:gd fmla="val 16667" name="adj"/>
              </a:avLst>
            </a:prstGeom>
            <a:solidFill>
              <a:srgbClr val="D3573D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 txBox="1"/>
            <p:nvPr/>
          </p:nvSpPr>
          <p:spPr>
            <a:xfrm>
              <a:off x="34526" y="34836"/>
              <a:ext cx="9693133" cy="638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DISADVANTAGES:</a:t>
              </a:r>
              <a:endParaRPr sz="3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860" name="Google Shape;860;p11"/>
          <p:cNvSpPr txBox="1"/>
          <p:nvPr/>
        </p:nvSpPr>
        <p:spPr>
          <a:xfrm>
            <a:off x="1300766" y="1363429"/>
            <a:ext cx="978794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Basic"/>
                <a:ea typeface="Basic"/>
                <a:cs typeface="Basic"/>
                <a:sym typeface="Basic"/>
              </a:rPr>
              <a:t>Because of their particle size, Nano particles have the potential to negatively affect the respiratory and digestive tracks and the skin or eye surface, thus exposes workers to hazards.</a:t>
            </a:r>
            <a:endParaRPr sz="2800">
              <a:solidFill>
                <a:schemeClr val="lt1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861" name="Google Shape;861;p11"/>
          <p:cNvSpPr txBox="1"/>
          <p:nvPr/>
        </p:nvSpPr>
        <p:spPr>
          <a:xfrm>
            <a:off x="1313645" y="2893385"/>
            <a:ext cx="937582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Basic"/>
                <a:ea typeface="Basic"/>
                <a:cs typeface="Basic"/>
                <a:sym typeface="Basic"/>
              </a:rPr>
              <a:t>Small production volumes and high cost remain the main barriers to the use of nanotechnology.</a:t>
            </a:r>
            <a:endParaRPr sz="2800">
              <a:solidFill>
                <a:schemeClr val="lt1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862" name="Google Shape;862;p11"/>
          <p:cNvSpPr txBox="1"/>
          <p:nvPr/>
        </p:nvSpPr>
        <p:spPr>
          <a:xfrm>
            <a:off x="1300766" y="3992453"/>
            <a:ext cx="93629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Basic"/>
                <a:ea typeface="Basic"/>
                <a:cs typeface="Basic"/>
                <a:sym typeface="Basic"/>
              </a:rPr>
              <a:t>Time of commercializing a product is long.</a:t>
            </a:r>
            <a:endParaRPr sz="2800">
              <a:solidFill>
                <a:schemeClr val="lt1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863" name="Google Shape;863;p11"/>
          <p:cNvSpPr txBox="1"/>
          <p:nvPr/>
        </p:nvSpPr>
        <p:spPr>
          <a:xfrm>
            <a:off x="1358721" y="4660634"/>
            <a:ext cx="96720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Basic"/>
                <a:ea typeface="Basic"/>
                <a:cs typeface="Basic"/>
                <a:sym typeface="Basic"/>
              </a:rPr>
              <a:t>Health Risks</a:t>
            </a:r>
            <a:endParaRPr sz="2800">
              <a:solidFill>
                <a:schemeClr val="lt1"/>
              </a:solidFill>
              <a:latin typeface="Basic"/>
              <a:ea typeface="Basic"/>
              <a:cs typeface="Basic"/>
              <a:sym typeface="Basic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2"/>
          <p:cNvSpPr txBox="1"/>
          <p:nvPr>
            <p:ph type="title"/>
          </p:nvPr>
        </p:nvSpPr>
        <p:spPr>
          <a:xfrm>
            <a:off x="0" y="0"/>
            <a:ext cx="12191999" cy="1935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en-US" sz="4800">
                <a:latin typeface="Arial Black"/>
                <a:ea typeface="Arial Black"/>
                <a:cs typeface="Arial Black"/>
                <a:sym typeface="Arial Black"/>
              </a:rPr>
              <a:t>NANOTECHNOLOGY AND FIRE PROTECTION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69" name="Google Shape;869;p12"/>
          <p:cNvSpPr txBox="1"/>
          <p:nvPr>
            <p:ph idx="1" type="body"/>
          </p:nvPr>
        </p:nvSpPr>
        <p:spPr>
          <a:xfrm>
            <a:off x="0" y="1935921"/>
            <a:ext cx="12191999" cy="492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1" lang="en-US" sz="2400">
                <a:latin typeface="Century Schoolbook"/>
                <a:ea typeface="Century Schoolbook"/>
                <a:cs typeface="Century Schoolbook"/>
                <a:sym typeface="Century Schoolbook"/>
              </a:rPr>
              <a:t>Fire resistance of steel buildings is commonly furnished by a coating generated by a spray on the process of cementitious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1" lang="en-US" sz="2400">
                <a:latin typeface="Century Schoolbook"/>
                <a:ea typeface="Century Schoolbook"/>
                <a:cs typeface="Century Schoolbook"/>
                <a:sym typeface="Century Schoolbook"/>
              </a:rPr>
              <a:t>Fibers of polypropylene are another method of enhancing fire resistance and this method is an affordable method when compared with the common insulation method.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1" lang="en-US" sz="2400">
                <a:latin typeface="Century Schoolbook"/>
                <a:ea typeface="Century Schoolbook"/>
                <a:cs typeface="Century Schoolbook"/>
                <a:sym typeface="Century Schoolbook"/>
              </a:rPr>
              <a:t>Present coatings which are based on Portland cement are not very famous as they require being thick and the adding of polymers is required to enhance adhesion property</a:t>
            </a:r>
            <a:endParaRPr/>
          </a:p>
          <a:p>
            <a:pPr indent="-762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"/>
          <p:cNvSpPr txBox="1"/>
          <p:nvPr>
            <p:ph type="title"/>
          </p:nvPr>
        </p:nvSpPr>
        <p:spPr>
          <a:xfrm>
            <a:off x="0" y="0"/>
            <a:ext cx="12191999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Schoolbook"/>
              <a:buNone/>
            </a:pPr>
            <a:r>
              <a:rPr lang="en-US" sz="4000">
                <a:latin typeface="Century Schoolbook"/>
                <a:ea typeface="Century Schoolbook"/>
                <a:cs typeface="Century Schoolbook"/>
                <a:sym typeface="Century Schoolbook"/>
              </a:rPr>
              <a:t>FUTURE CHALLENGES AND DIRECTIONS</a:t>
            </a:r>
            <a:endParaRPr sz="40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75" name="Google Shape;875;p13"/>
          <p:cNvSpPr txBox="1"/>
          <p:nvPr>
            <p:ph idx="1" type="body"/>
          </p:nvPr>
        </p:nvSpPr>
        <p:spPr>
          <a:xfrm>
            <a:off x="0" y="1326321"/>
            <a:ext cx="12192000" cy="5531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Overlock"/>
                <a:ea typeface="Overlock"/>
                <a:cs typeface="Overlock"/>
                <a:sym typeface="Overlock"/>
              </a:rPr>
              <a:t>Future challenges and limitations of nanotechnology in the field of construction engineering are studied with more importance; the future challenges and directions of nanotechnology are as below: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1" lang="en-US" sz="2400">
                <a:latin typeface="Overlock"/>
                <a:ea typeface="Overlock"/>
                <a:cs typeface="Overlock"/>
                <a:sym typeface="Overlock"/>
              </a:rPr>
              <a:t>Fabrication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1" lang="en-US" sz="2400">
                <a:latin typeface="Overlock"/>
                <a:ea typeface="Overlock"/>
                <a:cs typeface="Overlock"/>
                <a:sym typeface="Overlock"/>
              </a:rPr>
              <a:t>Health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1" lang="en-US" sz="2400">
                <a:latin typeface="Overlock"/>
                <a:ea typeface="Overlock"/>
                <a:cs typeface="Overlock"/>
                <a:sym typeface="Overlock"/>
              </a:rPr>
              <a:t>Environment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1" lang="en-US" sz="2400">
                <a:latin typeface="Overlock"/>
                <a:ea typeface="Overlock"/>
                <a:cs typeface="Overlock"/>
                <a:sym typeface="Overlock"/>
              </a:rPr>
              <a:t>Cost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Overlock"/>
                <a:ea typeface="Overlock"/>
                <a:cs typeface="Overlock"/>
                <a:sym typeface="Overlock"/>
              </a:rPr>
              <a:t>Well, we need to solve the present challenges before the nanotechnology immerses completely in the applications of concrete.</a:t>
            </a:r>
            <a:endParaRPr/>
          </a:p>
          <a:p>
            <a:pPr indent="-762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4"/>
          <p:cNvPicPr preferRelativeResize="0"/>
          <p:nvPr/>
        </p:nvPicPr>
        <p:blipFill rotWithShape="1">
          <a:blip r:embed="rId3">
            <a:alphaModFix/>
          </a:blip>
          <a:srcRect b="17292" l="0" r="0" t="20042"/>
          <a:stretch/>
        </p:blipFill>
        <p:spPr>
          <a:xfrm>
            <a:off x="0" y="1121855"/>
            <a:ext cx="12192000" cy="573614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4"/>
          <p:cNvSpPr/>
          <p:nvPr/>
        </p:nvSpPr>
        <p:spPr>
          <a:xfrm>
            <a:off x="3187313" y="121104"/>
            <a:ext cx="512191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CONCLUSION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2"/>
          <p:cNvPicPr preferRelativeResize="0"/>
          <p:nvPr/>
        </p:nvPicPr>
        <p:blipFill rotWithShape="1">
          <a:blip r:embed="rId3">
            <a:alphaModFix/>
          </a:blip>
          <a:srcRect b="24022" l="0" r="0" t="0"/>
          <a:stretch/>
        </p:blipFill>
        <p:spPr>
          <a:xfrm>
            <a:off x="-166398" y="-206062"/>
            <a:ext cx="12358398" cy="706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3"/>
          <p:cNvPicPr preferRelativeResize="0"/>
          <p:nvPr/>
        </p:nvPicPr>
        <p:blipFill rotWithShape="1">
          <a:blip r:embed="rId3">
            <a:alphaModFix/>
          </a:blip>
          <a:srcRect b="11624" l="0" r="0" t="0"/>
          <a:stretch/>
        </p:blipFill>
        <p:spPr>
          <a:xfrm>
            <a:off x="-1" y="-360609"/>
            <a:ext cx="12275243" cy="7431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"/>
          <p:cNvSpPr txBox="1"/>
          <p:nvPr>
            <p:ph type="title"/>
          </p:nvPr>
        </p:nvSpPr>
        <p:spPr>
          <a:xfrm>
            <a:off x="0" y="0"/>
            <a:ext cx="980082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US"/>
              <a:t>Nanotechnology encircles two important approaches and they are:</a:t>
            </a:r>
            <a:endParaRPr/>
          </a:p>
        </p:txBody>
      </p:sp>
      <p:grpSp>
        <p:nvGrpSpPr>
          <p:cNvPr id="796" name="Google Shape;796;p4"/>
          <p:cNvGrpSpPr/>
          <p:nvPr/>
        </p:nvGrpSpPr>
        <p:grpSpPr>
          <a:xfrm>
            <a:off x="466180" y="1449068"/>
            <a:ext cx="8868459" cy="4964414"/>
            <a:chOff x="2899" y="227126"/>
            <a:chExt cx="8868459" cy="4964414"/>
          </a:xfrm>
        </p:grpSpPr>
        <p:sp>
          <p:nvSpPr>
            <p:cNvPr id="797" name="Google Shape;797;p4"/>
            <p:cNvSpPr/>
            <p:nvPr/>
          </p:nvSpPr>
          <p:spPr>
            <a:xfrm>
              <a:off x="2899" y="664505"/>
              <a:ext cx="2471514" cy="965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"/>
            <p:cNvSpPr txBox="1"/>
            <p:nvPr/>
          </p:nvSpPr>
          <p:spPr>
            <a:xfrm>
              <a:off x="2899" y="664505"/>
              <a:ext cx="2471514" cy="965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213350" spcFirstLastPara="1" rIns="213350" wrap="square" tIns="76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TOP DOWN APPROACH</a:t>
              </a:r>
              <a:endParaRPr b="0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2474413" y="227126"/>
              <a:ext cx="426380" cy="1840007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3071346" y="227126"/>
              <a:ext cx="5798773" cy="1840007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"/>
            <p:cNvSpPr txBox="1"/>
            <p:nvPr/>
          </p:nvSpPr>
          <p:spPr>
            <a:xfrm>
              <a:off x="3071346" y="227126"/>
              <a:ext cx="5798773" cy="1840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Trebuchet MS"/>
                <a:buChar char="•"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The bigger structures are decreased in size to nanoscale by sustaining their genuine properties</a:t>
              </a:r>
              <a:endParaRPr b="0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2899" y="3200712"/>
              <a:ext cx="2446755" cy="965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"/>
            <p:cNvSpPr txBox="1"/>
            <p:nvPr/>
          </p:nvSpPr>
          <p:spPr>
            <a:xfrm>
              <a:off x="2899" y="3200712"/>
              <a:ext cx="2446755" cy="965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213350" spcFirstLastPara="1" rIns="213350" wrap="square" tIns="76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BOTTOM UP APPROACH</a:t>
              </a:r>
              <a:endParaRPr b="0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2449654" y="2175134"/>
              <a:ext cx="428113" cy="3016406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3049013" y="2175134"/>
              <a:ext cx="5822345" cy="3016406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"/>
            <p:cNvSpPr txBox="1"/>
            <p:nvPr/>
          </p:nvSpPr>
          <p:spPr>
            <a:xfrm>
              <a:off x="3049013" y="2175134"/>
              <a:ext cx="5822345" cy="3016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Trebuchet MS"/>
                <a:buChar char="•"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also known as “molecular manufacturing” and “molecular nanotechnology”, in this the materials go through the machines from components of the molecule via a process of self-gathering.</a:t>
              </a:r>
              <a:endParaRPr b="0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"/>
          <p:cNvSpPr txBox="1"/>
          <p:nvPr>
            <p:ph type="title"/>
          </p:nvPr>
        </p:nvSpPr>
        <p:spPr>
          <a:xfrm>
            <a:off x="0" y="0"/>
            <a:ext cx="10277342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b="1" lang="en-US" sz="4000">
                <a:latin typeface="Arial"/>
                <a:ea typeface="Arial"/>
                <a:cs typeface="Arial"/>
                <a:sym typeface="Arial"/>
              </a:rPr>
              <a:t>USE OF </a:t>
            </a:r>
            <a:r>
              <a:rPr b="1" lang="en-US" sz="4000" u="sng">
                <a:latin typeface="Arial"/>
                <a:ea typeface="Arial"/>
                <a:cs typeface="Arial"/>
                <a:sym typeface="Arial"/>
              </a:rPr>
              <a:t>NANO REINFORCEMNETS</a:t>
            </a:r>
            <a:endParaRPr b="1" sz="4000" u="sng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2" name="Google Shape;812;p5"/>
          <p:cNvGrpSpPr/>
          <p:nvPr/>
        </p:nvGrpSpPr>
        <p:grpSpPr>
          <a:xfrm>
            <a:off x="0" y="1197798"/>
            <a:ext cx="9787944" cy="5660201"/>
            <a:chOff x="0" y="96654"/>
            <a:chExt cx="9787944" cy="5660201"/>
          </a:xfrm>
        </p:grpSpPr>
        <p:sp>
          <p:nvSpPr>
            <p:cNvPr id="813" name="Google Shape;813;p5"/>
            <p:cNvSpPr/>
            <p:nvPr/>
          </p:nvSpPr>
          <p:spPr>
            <a:xfrm>
              <a:off x="0" y="486693"/>
              <a:ext cx="9787944" cy="604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270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489397" y="96654"/>
              <a:ext cx="6851560" cy="7442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6C443"/>
                </a:gs>
                <a:gs pos="78000">
                  <a:srgbClr val="83B01F"/>
                </a:gs>
                <a:gs pos="100000">
                  <a:srgbClr val="83B01F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 txBox="1"/>
            <p:nvPr/>
          </p:nvSpPr>
          <p:spPr>
            <a:xfrm>
              <a:off x="525730" y="132987"/>
              <a:ext cx="6778894" cy="671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58950" spcFirstLastPara="1" rIns="258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Carbon nanotubes/carbon nanofibers are latent things which are based on cement. </a:t>
              </a:r>
              <a:endPara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0" y="2003531"/>
              <a:ext cx="9787944" cy="604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270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489397" y="1221093"/>
              <a:ext cx="6851560" cy="11366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6C443"/>
                </a:gs>
                <a:gs pos="78000">
                  <a:srgbClr val="83B01F"/>
                </a:gs>
                <a:gs pos="100000">
                  <a:srgbClr val="83B01F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 txBox="1"/>
            <p:nvPr/>
          </p:nvSpPr>
          <p:spPr>
            <a:xfrm>
              <a:off x="544885" y="1276581"/>
              <a:ext cx="6740584" cy="1025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58950" spcFirstLastPara="1" rIns="258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The carbon nanotubes/ nanofibers are the excellent nanomaterials for developing the mechanical properties of materials which are based on cement.</a:t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0" y="3577714"/>
              <a:ext cx="9787944" cy="604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270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489397" y="2737931"/>
              <a:ext cx="6851560" cy="1194022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6C443"/>
                </a:gs>
                <a:gs pos="78000">
                  <a:srgbClr val="83B01F"/>
                </a:gs>
                <a:gs pos="100000">
                  <a:srgbClr val="83B01F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 txBox="1"/>
            <p:nvPr/>
          </p:nvSpPr>
          <p:spPr>
            <a:xfrm>
              <a:off x="547684" y="2796218"/>
              <a:ext cx="6734986" cy="1077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58950" spcFirstLastPara="1" rIns="258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The single-wall carbon nanotubes, multi-wall carbon nanotubes and also the carbon nanofibers are high structured materials based on the graphene ring with high ratios of aspect and large areas of the surface.</a:t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0" y="5152055"/>
              <a:ext cx="9787944" cy="604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1270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489397" y="4312114"/>
              <a:ext cx="6851560" cy="109752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6C443"/>
                </a:gs>
                <a:gs pos="78000">
                  <a:srgbClr val="83B01F"/>
                </a:gs>
                <a:gs pos="100000">
                  <a:srgbClr val="83B01F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 txBox="1"/>
            <p:nvPr/>
          </p:nvSpPr>
          <p:spPr>
            <a:xfrm>
              <a:off x="542974" y="4365691"/>
              <a:ext cx="6744406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58950" spcFirstLastPara="1" rIns="2589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Carbon nanotubes can affect the hydration of early age and from this, the existence of a powerful bond between the carbon nanotubes and cement paste is possible.</a:t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6"/>
          <p:cNvPicPr preferRelativeResize="0"/>
          <p:nvPr/>
        </p:nvPicPr>
        <p:blipFill rotWithShape="1">
          <a:blip r:embed="rId3">
            <a:alphaModFix/>
          </a:blip>
          <a:srcRect b="12458" l="0" r="0" t="5303"/>
          <a:stretch/>
        </p:blipFill>
        <p:spPr>
          <a:xfrm>
            <a:off x="631064" y="476518"/>
            <a:ext cx="10882649" cy="610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7"/>
          <p:cNvPicPr preferRelativeResize="0"/>
          <p:nvPr/>
        </p:nvPicPr>
        <p:blipFill rotWithShape="1">
          <a:blip r:embed="rId3">
            <a:alphaModFix/>
          </a:blip>
          <a:srcRect b="0" l="0" r="0" t="8162"/>
          <a:stretch/>
        </p:blipFill>
        <p:spPr>
          <a:xfrm>
            <a:off x="772733" y="283334"/>
            <a:ext cx="10560677" cy="63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8"/>
          <p:cNvPicPr preferRelativeResize="0"/>
          <p:nvPr/>
        </p:nvPicPr>
        <p:blipFill rotWithShape="1">
          <a:blip r:embed="rId3">
            <a:alphaModFix/>
          </a:blip>
          <a:srcRect b="5592" l="0" r="0" t="8051"/>
          <a:stretch/>
        </p:blipFill>
        <p:spPr>
          <a:xfrm>
            <a:off x="785611" y="450760"/>
            <a:ext cx="10354615" cy="607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9"/>
          <p:cNvPicPr preferRelativeResize="0"/>
          <p:nvPr/>
        </p:nvPicPr>
        <p:blipFill rotWithShape="1">
          <a:blip r:embed="rId3">
            <a:alphaModFix/>
          </a:blip>
          <a:srcRect b="11796" l="-1" r="1861" t="10492"/>
          <a:stretch/>
        </p:blipFill>
        <p:spPr>
          <a:xfrm>
            <a:off x="798491" y="489397"/>
            <a:ext cx="10650828" cy="589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2019-02-26T06:24:56Z</dcterms:created>
  <dc:creator>SAYANTIKA MONDAL</dc:creator>
</cp:coreProperties>
</file>